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17"/>
  </p:notesMasterIdLst>
  <p:handoutMasterIdLst>
    <p:handoutMasterId r:id="rId18"/>
  </p:handoutMasterIdLst>
  <p:sldIdLst>
    <p:sldId id="292" r:id="rId5"/>
    <p:sldId id="298" r:id="rId6"/>
    <p:sldId id="297" r:id="rId7"/>
    <p:sldId id="299" r:id="rId8"/>
    <p:sldId id="300" r:id="rId9"/>
    <p:sldId id="301" r:id="rId10"/>
    <p:sldId id="302" r:id="rId11"/>
    <p:sldId id="303" r:id="rId12"/>
    <p:sldId id="304" r:id="rId13"/>
    <p:sldId id="305" r:id="rId14"/>
    <p:sldId id="306" r:id="rId15"/>
    <p:sldId id="293" r:id="rId16"/>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CFC"/>
    <a:srgbClr val="FFFFFF"/>
    <a:srgbClr val="F5F5F5"/>
    <a:srgbClr val="FBFBFB"/>
    <a:srgbClr val="2E3D92"/>
    <a:srgbClr val="E79130"/>
    <a:srgbClr val="BE551A"/>
    <a:srgbClr val="F3703A"/>
    <a:srgbClr val="BEE2EE"/>
    <a:srgbClr val="59B3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9" autoAdjust="0"/>
  </p:normalViewPr>
  <p:slideViewPr>
    <p:cSldViewPr snapToGrid="0">
      <p:cViewPr varScale="1">
        <p:scale>
          <a:sx n="110" d="100"/>
          <a:sy n="110" d="100"/>
        </p:scale>
        <p:origin x="492" y="114"/>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23/10/2025</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23/10/2025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23/10/2025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2418423A-F070-9E46-5DF3-5FFC12C9860E}"/>
              </a:ext>
            </a:extLst>
          </p:cNvPr>
          <p:cNvGrpSpPr/>
          <p:nvPr userDrawn="1"/>
        </p:nvGrpSpPr>
        <p:grpSpPr>
          <a:xfrm>
            <a:off x="8166735" y="10622"/>
            <a:ext cx="2857500" cy="6847377"/>
            <a:chOff x="8166735" y="10622"/>
            <a:chExt cx="2857500" cy="6847377"/>
          </a:xfrm>
        </p:grpSpPr>
        <p:sp>
          <p:nvSpPr>
            <p:cNvPr id="7" name="Parallelogramma 14">
              <a:extLst>
                <a:ext uri="{FF2B5EF4-FFF2-40B4-BE49-F238E27FC236}">
                  <a16:creationId xmlns:a16="http://schemas.microsoft.com/office/drawing/2014/main" id="{2106DEA2-E3F0-AEEA-6323-A7D380213756}"/>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3" name="Immagine 12">
              <a:extLst>
                <a:ext uri="{FF2B5EF4-FFF2-40B4-BE49-F238E27FC236}">
                  <a16:creationId xmlns:a16="http://schemas.microsoft.com/office/drawing/2014/main" id="{0E7E95A1-538C-37CE-0423-105154F9F6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23/10/2025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23/10/2025</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grpSp>
        <p:nvGrpSpPr>
          <p:cNvPr id="5" name="Gruppo 4">
            <a:extLst>
              <a:ext uri="{FF2B5EF4-FFF2-40B4-BE49-F238E27FC236}">
                <a16:creationId xmlns:a16="http://schemas.microsoft.com/office/drawing/2014/main" id="{A909E4F4-6E58-4C99-8FCB-E2B2E6880C4E}"/>
              </a:ext>
            </a:extLst>
          </p:cNvPr>
          <p:cNvGrpSpPr/>
          <p:nvPr userDrawn="1"/>
        </p:nvGrpSpPr>
        <p:grpSpPr>
          <a:xfrm>
            <a:off x="0" y="6133244"/>
            <a:ext cx="12192000" cy="714133"/>
            <a:chOff x="0" y="6133244"/>
            <a:chExt cx="12192000" cy="714133"/>
          </a:xfrm>
        </p:grpSpPr>
        <p:sp>
          <p:nvSpPr>
            <p:cNvPr id="6" name="Rettangolo 5">
              <a:extLst>
                <a:ext uri="{FF2B5EF4-FFF2-40B4-BE49-F238E27FC236}">
                  <a16:creationId xmlns:a16="http://schemas.microsoft.com/office/drawing/2014/main" id="{AB5AAC35-FC9A-7D6C-E995-70B1B8321543}"/>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B8947C3A-81D2-A03E-7BF6-49FB46C37F0C}"/>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0" name="Immagine 9">
              <a:extLst>
                <a:ext uri="{FF2B5EF4-FFF2-40B4-BE49-F238E27FC236}">
                  <a16:creationId xmlns:a16="http://schemas.microsoft.com/office/drawing/2014/main" id="{652D582F-91B7-6EB1-B40E-4A6EAD996F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5671555F-2DFC-47F0-DBB7-C9D4CFB987A9}"/>
              </a:ext>
            </a:extLst>
          </p:cNvPr>
          <p:cNvGrpSpPr/>
          <p:nvPr userDrawn="1"/>
        </p:nvGrpSpPr>
        <p:grpSpPr>
          <a:xfrm>
            <a:off x="8166735" y="10622"/>
            <a:ext cx="2857500" cy="6847377"/>
            <a:chOff x="8166735" y="10622"/>
            <a:chExt cx="2857500" cy="6847377"/>
          </a:xfrm>
        </p:grpSpPr>
        <p:sp>
          <p:nvSpPr>
            <p:cNvPr id="7" name="Parallelogramma 14">
              <a:extLst>
                <a:ext uri="{FF2B5EF4-FFF2-40B4-BE49-F238E27FC236}">
                  <a16:creationId xmlns:a16="http://schemas.microsoft.com/office/drawing/2014/main" id="{4AC9BAFC-B67E-FCCC-1BBB-B1DE5721C735}"/>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3" name="Immagine 12">
              <a:extLst>
                <a:ext uri="{FF2B5EF4-FFF2-40B4-BE49-F238E27FC236}">
                  <a16:creationId xmlns:a16="http://schemas.microsoft.com/office/drawing/2014/main" id="{90FB7B71-E71A-A43D-D029-E705FD49584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23/10/2025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9BC07667-3D77-6EF7-246F-F0E7E9E76BF6}"/>
              </a:ext>
            </a:extLst>
          </p:cNvPr>
          <p:cNvGrpSpPr/>
          <p:nvPr userDrawn="1"/>
        </p:nvGrpSpPr>
        <p:grpSpPr>
          <a:xfrm>
            <a:off x="8166735" y="10622"/>
            <a:ext cx="2857500" cy="6847377"/>
            <a:chOff x="8166735" y="10622"/>
            <a:chExt cx="2857500" cy="6847377"/>
          </a:xfrm>
        </p:grpSpPr>
        <p:sp>
          <p:nvSpPr>
            <p:cNvPr id="6" name="Parallelogramma 14">
              <a:extLst>
                <a:ext uri="{FF2B5EF4-FFF2-40B4-BE49-F238E27FC236}">
                  <a16:creationId xmlns:a16="http://schemas.microsoft.com/office/drawing/2014/main" id="{2B17930C-3847-9F26-27A2-EE4E4A962265}"/>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7" name="Immagine 6">
              <a:extLst>
                <a:ext uri="{FF2B5EF4-FFF2-40B4-BE49-F238E27FC236}">
                  <a16:creationId xmlns:a16="http://schemas.microsoft.com/office/drawing/2014/main" id="{0C724DCC-6C89-226F-7AD0-1226D3E15E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23/10/2025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grpSp>
        <p:nvGrpSpPr>
          <p:cNvPr id="8" name="Gruppo 7">
            <a:extLst>
              <a:ext uri="{FF2B5EF4-FFF2-40B4-BE49-F238E27FC236}">
                <a16:creationId xmlns:a16="http://schemas.microsoft.com/office/drawing/2014/main" id="{7EEC3F92-4A54-DA7A-6F17-53A8870AF276}"/>
              </a:ext>
            </a:extLst>
          </p:cNvPr>
          <p:cNvGrpSpPr/>
          <p:nvPr userDrawn="1"/>
        </p:nvGrpSpPr>
        <p:grpSpPr>
          <a:xfrm>
            <a:off x="0" y="6133244"/>
            <a:ext cx="12192000" cy="714133"/>
            <a:chOff x="0" y="6133244"/>
            <a:chExt cx="12192000" cy="714133"/>
          </a:xfrm>
        </p:grpSpPr>
        <p:sp>
          <p:nvSpPr>
            <p:cNvPr id="9" name="Rettangolo 8">
              <a:extLst>
                <a:ext uri="{FF2B5EF4-FFF2-40B4-BE49-F238E27FC236}">
                  <a16:creationId xmlns:a16="http://schemas.microsoft.com/office/drawing/2014/main" id="{4EF7AB09-11A1-55CE-B0F1-2BC1CD44CC8E}"/>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77A4CEA7-018A-963E-FBCC-C6BED07C874A}"/>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3" name="Immagine 12">
              <a:extLst>
                <a:ext uri="{FF2B5EF4-FFF2-40B4-BE49-F238E27FC236}">
                  <a16:creationId xmlns:a16="http://schemas.microsoft.com/office/drawing/2014/main" id="{915ACA79-3695-D739-C1D9-69A5F22B6E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FF709F57-FEE0-F7FD-3E3C-251BED19B58E}"/>
              </a:ext>
            </a:extLst>
          </p:cNvPr>
          <p:cNvGrpSpPr/>
          <p:nvPr userDrawn="1"/>
        </p:nvGrpSpPr>
        <p:grpSpPr>
          <a:xfrm>
            <a:off x="8166735" y="10622"/>
            <a:ext cx="2857500" cy="6847377"/>
            <a:chOff x="8166735" y="10622"/>
            <a:chExt cx="2857500" cy="6847377"/>
          </a:xfrm>
        </p:grpSpPr>
        <p:sp>
          <p:nvSpPr>
            <p:cNvPr id="5" name="Parallelogramma 14">
              <a:extLst>
                <a:ext uri="{FF2B5EF4-FFF2-40B4-BE49-F238E27FC236}">
                  <a16:creationId xmlns:a16="http://schemas.microsoft.com/office/drawing/2014/main" id="{EBDD05CD-2E8E-1DD1-6F96-82E2EC0B2BCC}"/>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6" name="Immagine 5">
              <a:extLst>
                <a:ext uri="{FF2B5EF4-FFF2-40B4-BE49-F238E27FC236}">
                  <a16:creationId xmlns:a16="http://schemas.microsoft.com/office/drawing/2014/main" id="{CD655102-F5D6-949F-E581-D3EC685F6E1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23/10/2025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grpSp>
        <p:nvGrpSpPr>
          <p:cNvPr id="7" name="Gruppo 6">
            <a:extLst>
              <a:ext uri="{FF2B5EF4-FFF2-40B4-BE49-F238E27FC236}">
                <a16:creationId xmlns:a16="http://schemas.microsoft.com/office/drawing/2014/main" id="{6936F244-16B1-DA2A-F8DF-60F1BC1D65D0}"/>
              </a:ext>
            </a:extLst>
          </p:cNvPr>
          <p:cNvGrpSpPr/>
          <p:nvPr userDrawn="1"/>
        </p:nvGrpSpPr>
        <p:grpSpPr>
          <a:xfrm>
            <a:off x="0" y="6133244"/>
            <a:ext cx="12192000" cy="714133"/>
            <a:chOff x="0" y="6133244"/>
            <a:chExt cx="12192000" cy="714133"/>
          </a:xfrm>
        </p:grpSpPr>
        <p:sp>
          <p:nvSpPr>
            <p:cNvPr id="8" name="Rettangolo 7">
              <a:extLst>
                <a:ext uri="{FF2B5EF4-FFF2-40B4-BE49-F238E27FC236}">
                  <a16:creationId xmlns:a16="http://schemas.microsoft.com/office/drawing/2014/main" id="{7A7A9724-8902-6773-83E8-B1DFC2E443E8}"/>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id="{82D584EA-4D4C-4BA5-C802-26C086B14596}"/>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1" name="Immagine 10">
              <a:extLst>
                <a:ext uri="{FF2B5EF4-FFF2-40B4-BE49-F238E27FC236}">
                  <a16:creationId xmlns:a16="http://schemas.microsoft.com/office/drawing/2014/main" id="{496DF1F4-DD0D-99DD-56BB-201DCBBB5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2B019930-B47E-D329-19C9-7490B828CAD3}"/>
              </a:ext>
            </a:extLst>
          </p:cNvPr>
          <p:cNvGrpSpPr/>
          <p:nvPr userDrawn="1"/>
        </p:nvGrpSpPr>
        <p:grpSpPr>
          <a:xfrm>
            <a:off x="8166735" y="10622"/>
            <a:ext cx="2857500" cy="6847377"/>
            <a:chOff x="8166735" y="10622"/>
            <a:chExt cx="2857500" cy="6847377"/>
          </a:xfrm>
        </p:grpSpPr>
        <p:sp>
          <p:nvSpPr>
            <p:cNvPr id="4" name="Parallelogramma 14">
              <a:extLst>
                <a:ext uri="{FF2B5EF4-FFF2-40B4-BE49-F238E27FC236}">
                  <a16:creationId xmlns:a16="http://schemas.microsoft.com/office/drawing/2014/main" id="{7ECB0B23-A808-1046-6965-3506D9AD56C2}"/>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5" name="Immagine 4">
              <a:extLst>
                <a:ext uri="{FF2B5EF4-FFF2-40B4-BE49-F238E27FC236}">
                  <a16:creationId xmlns:a16="http://schemas.microsoft.com/office/drawing/2014/main" id="{A8D4ED4B-6849-A910-856D-3C32E1F58FF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23/10/2025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23/10/2025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23/10/2025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23/10/2025</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23/10/2025</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4961187" y="0"/>
            <a:ext cx="153926"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23/10/2025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013D6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876840" y="0"/>
            <a:ext cx="153926" cy="6858000"/>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7" name="Immagine 6">
            <a:extLst>
              <a:ext uri="{FF2B5EF4-FFF2-40B4-BE49-F238E27FC236}">
                <a16:creationId xmlns:a16="http://schemas.microsoft.com/office/drawing/2014/main" id="{1B49A922-E9AC-864A-C0FD-86D75E2B139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87" y="3841"/>
            <a:ext cx="4881542"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23/10/2025</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23/10/2025</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grpSp>
        <p:nvGrpSpPr>
          <p:cNvPr id="4" name="Gruppo 3">
            <a:extLst>
              <a:ext uri="{FF2B5EF4-FFF2-40B4-BE49-F238E27FC236}">
                <a16:creationId xmlns:a16="http://schemas.microsoft.com/office/drawing/2014/main" id="{3192690B-F0F1-05EE-C428-3AAA2F362F65}"/>
              </a:ext>
            </a:extLst>
          </p:cNvPr>
          <p:cNvGrpSpPr/>
          <p:nvPr userDrawn="1"/>
        </p:nvGrpSpPr>
        <p:grpSpPr>
          <a:xfrm>
            <a:off x="0" y="6133244"/>
            <a:ext cx="12192000" cy="714133"/>
            <a:chOff x="0" y="6133244"/>
            <a:chExt cx="12192000" cy="714133"/>
          </a:xfrm>
        </p:grpSpPr>
        <p:sp>
          <p:nvSpPr>
            <p:cNvPr id="5" name="Rettangolo 4">
              <a:extLst>
                <a:ext uri="{FF2B5EF4-FFF2-40B4-BE49-F238E27FC236}">
                  <a16:creationId xmlns:a16="http://schemas.microsoft.com/office/drawing/2014/main" id="{683888F4-0FA7-5D55-0AE0-C664E73F9EA7}"/>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8ED9A453-B0F3-88AD-3B39-D56D635EFD98}"/>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0" name="Immagine 9">
              <a:extLst>
                <a:ext uri="{FF2B5EF4-FFF2-40B4-BE49-F238E27FC236}">
                  <a16:creationId xmlns:a16="http://schemas.microsoft.com/office/drawing/2014/main" id="{98033E15-A12A-6594-130E-80F0CD01F2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1CCF69A2-C197-BA82-4951-CA51653F0E51}"/>
              </a:ext>
            </a:extLst>
          </p:cNvPr>
          <p:cNvGrpSpPr/>
          <p:nvPr userDrawn="1"/>
        </p:nvGrpSpPr>
        <p:grpSpPr>
          <a:xfrm>
            <a:off x="8166735" y="10622"/>
            <a:ext cx="2857500" cy="6847377"/>
            <a:chOff x="8166735" y="10622"/>
            <a:chExt cx="2857500" cy="6847377"/>
          </a:xfrm>
        </p:grpSpPr>
        <p:sp>
          <p:nvSpPr>
            <p:cNvPr id="5" name="Parallelogramma 14">
              <a:extLst>
                <a:ext uri="{FF2B5EF4-FFF2-40B4-BE49-F238E27FC236}">
                  <a16:creationId xmlns:a16="http://schemas.microsoft.com/office/drawing/2014/main" id="{C7AFB1F7-9EFC-07A2-E97E-943708F49ECD}"/>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6" name="Immagine 5">
              <a:extLst>
                <a:ext uri="{FF2B5EF4-FFF2-40B4-BE49-F238E27FC236}">
                  <a16:creationId xmlns:a16="http://schemas.microsoft.com/office/drawing/2014/main" id="{7D327C5E-9E84-FB89-BB3C-07998D2797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23/10/2025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9" name="Gruppo 8">
            <a:extLst>
              <a:ext uri="{FF2B5EF4-FFF2-40B4-BE49-F238E27FC236}">
                <a16:creationId xmlns:a16="http://schemas.microsoft.com/office/drawing/2014/main" id="{D9EA996D-4047-F110-2CA6-C8971FCA83F7}"/>
              </a:ext>
            </a:extLst>
          </p:cNvPr>
          <p:cNvGrpSpPr/>
          <p:nvPr userDrawn="1"/>
        </p:nvGrpSpPr>
        <p:grpSpPr>
          <a:xfrm>
            <a:off x="0" y="6133244"/>
            <a:ext cx="12192000" cy="714133"/>
            <a:chOff x="0" y="6133244"/>
            <a:chExt cx="12192000" cy="714133"/>
          </a:xfrm>
        </p:grpSpPr>
        <p:sp>
          <p:nvSpPr>
            <p:cNvPr id="10" name="Rettangolo 9">
              <a:extLst>
                <a:ext uri="{FF2B5EF4-FFF2-40B4-BE49-F238E27FC236}">
                  <a16:creationId xmlns:a16="http://schemas.microsoft.com/office/drawing/2014/main" id="{45484F79-E4D3-53F6-36D8-4C5C0DEE1B9E}"/>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6" name="Rettangolo 15">
              <a:extLst>
                <a:ext uri="{FF2B5EF4-FFF2-40B4-BE49-F238E27FC236}">
                  <a16:creationId xmlns:a16="http://schemas.microsoft.com/office/drawing/2014/main" id="{7AF5567F-566E-277B-3C1B-A7EC75968769}"/>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7" name="Immagine 16">
              <a:extLst>
                <a:ext uri="{FF2B5EF4-FFF2-40B4-BE49-F238E27FC236}">
                  <a16:creationId xmlns:a16="http://schemas.microsoft.com/office/drawing/2014/main" id="{CEB6C800-DA9E-A4C9-4124-EA6328801F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23/10/2025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4" name="Gruppo 3">
            <a:extLst>
              <a:ext uri="{FF2B5EF4-FFF2-40B4-BE49-F238E27FC236}">
                <a16:creationId xmlns:a16="http://schemas.microsoft.com/office/drawing/2014/main" id="{E34F9DA6-2E1F-35EE-F5BC-AE7D33A64354}"/>
              </a:ext>
            </a:extLst>
          </p:cNvPr>
          <p:cNvGrpSpPr/>
          <p:nvPr userDrawn="1"/>
        </p:nvGrpSpPr>
        <p:grpSpPr>
          <a:xfrm>
            <a:off x="0" y="6133244"/>
            <a:ext cx="12192000" cy="714133"/>
            <a:chOff x="0" y="6133244"/>
            <a:chExt cx="12192000" cy="714133"/>
          </a:xfrm>
        </p:grpSpPr>
        <p:sp>
          <p:nvSpPr>
            <p:cNvPr id="5" name="Rettangolo 4">
              <a:extLst>
                <a:ext uri="{FF2B5EF4-FFF2-40B4-BE49-F238E27FC236}">
                  <a16:creationId xmlns:a16="http://schemas.microsoft.com/office/drawing/2014/main" id="{09D3B8B2-D71C-EF3D-506A-2A57F7BD29A1}"/>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8A5D1CF0-1D2B-A1C0-45F2-0A6FF78050E6}"/>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9BE25E09-1F98-F881-F19B-829F52969B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23/10/2025</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grpSp>
        <p:nvGrpSpPr>
          <p:cNvPr id="5" name="Gruppo 4">
            <a:extLst>
              <a:ext uri="{FF2B5EF4-FFF2-40B4-BE49-F238E27FC236}">
                <a16:creationId xmlns:a16="http://schemas.microsoft.com/office/drawing/2014/main" id="{95A08AA0-3B13-6134-3D6B-3A364C13954C}"/>
              </a:ext>
            </a:extLst>
          </p:cNvPr>
          <p:cNvGrpSpPr/>
          <p:nvPr userDrawn="1"/>
        </p:nvGrpSpPr>
        <p:grpSpPr>
          <a:xfrm>
            <a:off x="0" y="6133244"/>
            <a:ext cx="12192000" cy="714133"/>
            <a:chOff x="0" y="6133244"/>
            <a:chExt cx="12192000" cy="714133"/>
          </a:xfrm>
        </p:grpSpPr>
        <p:sp>
          <p:nvSpPr>
            <p:cNvPr id="6" name="Rettangolo 5">
              <a:extLst>
                <a:ext uri="{FF2B5EF4-FFF2-40B4-BE49-F238E27FC236}">
                  <a16:creationId xmlns:a16="http://schemas.microsoft.com/office/drawing/2014/main" id="{6F77EB52-892A-0092-6498-F8B104F1C7A9}"/>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7" name="Rettangolo 6">
              <a:extLst>
                <a:ext uri="{FF2B5EF4-FFF2-40B4-BE49-F238E27FC236}">
                  <a16:creationId xmlns:a16="http://schemas.microsoft.com/office/drawing/2014/main" id="{D2A55855-B5DC-CAD4-E6F6-BC1ABAE5E3A5}"/>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1" name="Immagine 10">
              <a:extLst>
                <a:ext uri="{FF2B5EF4-FFF2-40B4-BE49-F238E27FC236}">
                  <a16:creationId xmlns:a16="http://schemas.microsoft.com/office/drawing/2014/main" id="{B521CE2C-F458-53E6-15A4-3DDF32EA67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23/10/2025</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grpSp>
        <p:nvGrpSpPr>
          <p:cNvPr id="7" name="Gruppo 6">
            <a:extLst>
              <a:ext uri="{FF2B5EF4-FFF2-40B4-BE49-F238E27FC236}">
                <a16:creationId xmlns:a16="http://schemas.microsoft.com/office/drawing/2014/main" id="{7C265325-6F9C-85D0-B0E3-B67B79A71EFB}"/>
              </a:ext>
            </a:extLst>
          </p:cNvPr>
          <p:cNvGrpSpPr/>
          <p:nvPr userDrawn="1"/>
        </p:nvGrpSpPr>
        <p:grpSpPr>
          <a:xfrm>
            <a:off x="0" y="6133244"/>
            <a:ext cx="12192000" cy="714133"/>
            <a:chOff x="0" y="6133244"/>
            <a:chExt cx="12192000" cy="714133"/>
          </a:xfrm>
        </p:grpSpPr>
        <p:sp>
          <p:nvSpPr>
            <p:cNvPr id="8" name="Rettangolo 7">
              <a:extLst>
                <a:ext uri="{FF2B5EF4-FFF2-40B4-BE49-F238E27FC236}">
                  <a16:creationId xmlns:a16="http://schemas.microsoft.com/office/drawing/2014/main" id="{0F8495D8-D76B-C6E5-2386-59639E58D398}"/>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id="{EE2559C6-9DA2-3A38-C40B-D414A5CFA47E}"/>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3" name="Immagine 12">
              <a:extLst>
                <a:ext uri="{FF2B5EF4-FFF2-40B4-BE49-F238E27FC236}">
                  <a16:creationId xmlns:a16="http://schemas.microsoft.com/office/drawing/2014/main" id="{4AD1E231-96D8-8062-91A5-4288B1B3A5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23/10/2025</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grpSp>
        <p:nvGrpSpPr>
          <p:cNvPr id="3" name="Gruppo 2">
            <a:extLst>
              <a:ext uri="{FF2B5EF4-FFF2-40B4-BE49-F238E27FC236}">
                <a16:creationId xmlns:a16="http://schemas.microsoft.com/office/drawing/2014/main" id="{C3BF1989-943E-5095-52C1-5D54A4F57E6A}"/>
              </a:ext>
            </a:extLst>
          </p:cNvPr>
          <p:cNvGrpSpPr/>
          <p:nvPr userDrawn="1"/>
        </p:nvGrpSpPr>
        <p:grpSpPr>
          <a:xfrm>
            <a:off x="0" y="6133244"/>
            <a:ext cx="12192000" cy="714133"/>
            <a:chOff x="0" y="6133244"/>
            <a:chExt cx="12192000" cy="714133"/>
          </a:xfrm>
        </p:grpSpPr>
        <p:sp>
          <p:nvSpPr>
            <p:cNvPr id="4" name="Rettangolo 3">
              <a:extLst>
                <a:ext uri="{FF2B5EF4-FFF2-40B4-BE49-F238E27FC236}">
                  <a16:creationId xmlns:a16="http://schemas.microsoft.com/office/drawing/2014/main" id="{3DB00B3A-C73C-FEF7-D0EA-50032E3A0EDB}"/>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5" name="Rettangolo 4">
              <a:extLst>
                <a:ext uri="{FF2B5EF4-FFF2-40B4-BE49-F238E27FC236}">
                  <a16:creationId xmlns:a16="http://schemas.microsoft.com/office/drawing/2014/main" id="{1B142B75-6E1A-3326-7672-BF16E2BEC6CD}"/>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1CDA020C-77E6-4573-D69A-C399851DF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grpSp>
        <p:nvGrpSpPr>
          <p:cNvPr id="20" name="Gruppo 19">
            <a:extLst>
              <a:ext uri="{FF2B5EF4-FFF2-40B4-BE49-F238E27FC236}">
                <a16:creationId xmlns:a16="http://schemas.microsoft.com/office/drawing/2014/main" id="{19B7BF6A-3EF9-279C-05CD-62BA2EE27242}"/>
              </a:ext>
            </a:extLst>
          </p:cNvPr>
          <p:cNvGrpSpPr/>
          <p:nvPr userDrawn="1"/>
        </p:nvGrpSpPr>
        <p:grpSpPr>
          <a:xfrm>
            <a:off x="0" y="6133244"/>
            <a:ext cx="12192000" cy="714133"/>
            <a:chOff x="0" y="6133244"/>
            <a:chExt cx="12192000" cy="714133"/>
          </a:xfrm>
        </p:grpSpPr>
        <p:sp>
          <p:nvSpPr>
            <p:cNvPr id="10" name="Rettangolo 9">
              <a:extLst>
                <a:ext uri="{FF2B5EF4-FFF2-40B4-BE49-F238E27FC236}">
                  <a16:creationId xmlns:a16="http://schemas.microsoft.com/office/drawing/2014/main" id="{DFAB8DF2-5E8E-AAC9-5CFB-04F9609C1AF6}"/>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id="{D1867750-EA89-EFEA-40CB-4FA8E18FEF5A}"/>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2" name="Immagine 11">
              <a:extLst>
                <a:ext uri="{FF2B5EF4-FFF2-40B4-BE49-F238E27FC236}">
                  <a16:creationId xmlns:a16="http://schemas.microsoft.com/office/drawing/2014/main" id="{5C1440DD-F731-6E48-65CC-2D288A20D2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grpSp>
        <p:nvGrpSpPr>
          <p:cNvPr id="19" name="Gruppo 18">
            <a:extLst>
              <a:ext uri="{FF2B5EF4-FFF2-40B4-BE49-F238E27FC236}">
                <a16:creationId xmlns:a16="http://schemas.microsoft.com/office/drawing/2014/main" id="{6C7DC939-7217-A60C-AAE6-CFC9326765EE}"/>
              </a:ext>
            </a:extLst>
          </p:cNvPr>
          <p:cNvGrpSpPr/>
          <p:nvPr userDrawn="1"/>
        </p:nvGrpSpPr>
        <p:grpSpPr>
          <a:xfrm>
            <a:off x="8166735" y="10623"/>
            <a:ext cx="2857500" cy="6119550"/>
            <a:chOff x="4425159" y="10623"/>
            <a:chExt cx="2857500" cy="6119550"/>
          </a:xfrm>
        </p:grpSpPr>
        <p:sp>
          <p:nvSpPr>
            <p:cNvPr id="6" name="Parallelogramma 14">
              <a:extLst>
                <a:ext uri="{FF2B5EF4-FFF2-40B4-BE49-F238E27FC236}">
                  <a16:creationId xmlns:a16="http://schemas.microsoft.com/office/drawing/2014/main" id="{AF082EE3-41AA-4817-A1CC-C33DDB8F675F}"/>
                </a:ext>
              </a:extLst>
            </p:cNvPr>
            <p:cNvSpPr/>
            <p:nvPr userDrawn="1"/>
          </p:nvSpPr>
          <p:spPr>
            <a:xfrm>
              <a:off x="4425159" y="10623"/>
              <a:ext cx="2857500" cy="611955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8" name="Immagine 17">
              <a:extLst>
                <a:ext uri="{FF2B5EF4-FFF2-40B4-BE49-F238E27FC236}">
                  <a16:creationId xmlns:a16="http://schemas.microsoft.com/office/drawing/2014/main" id="{DCCC9D6E-2F2B-2AA8-15B1-DBEAB565E16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425164" y="580196"/>
              <a:ext cx="2831281" cy="4929684"/>
            </a:xfrm>
            <a:prstGeom prst="rect">
              <a:avLst/>
            </a:prstGeom>
          </p:spPr>
        </p:pic>
      </p:gr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23/10/2025</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12" name="Gruppo 11">
            <a:extLst>
              <a:ext uri="{FF2B5EF4-FFF2-40B4-BE49-F238E27FC236}">
                <a16:creationId xmlns:a16="http://schemas.microsoft.com/office/drawing/2014/main" id="{E5BF0961-A70C-D79A-DF8E-DE4FF7A0A45D}"/>
              </a:ext>
            </a:extLst>
          </p:cNvPr>
          <p:cNvGrpSpPr/>
          <p:nvPr userDrawn="1"/>
        </p:nvGrpSpPr>
        <p:grpSpPr>
          <a:xfrm>
            <a:off x="8166735" y="10622"/>
            <a:ext cx="2857500" cy="6847377"/>
            <a:chOff x="8166735" y="10622"/>
            <a:chExt cx="2857500" cy="6847377"/>
          </a:xfrm>
        </p:grpSpPr>
        <p:sp>
          <p:nvSpPr>
            <p:cNvPr id="9" name="Parallelogramma 14">
              <a:extLst>
                <a:ext uri="{FF2B5EF4-FFF2-40B4-BE49-F238E27FC236}">
                  <a16:creationId xmlns:a16="http://schemas.microsoft.com/office/drawing/2014/main" id="{F0532277-D603-17CA-7706-8AFB3C60BD4D}"/>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0" name="Immagine 9">
              <a:extLst>
                <a:ext uri="{FF2B5EF4-FFF2-40B4-BE49-F238E27FC236}">
                  <a16:creationId xmlns:a16="http://schemas.microsoft.com/office/drawing/2014/main" id="{D65EBDA1-EBE9-0CCF-A58A-C842DB8BEEBA}"/>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5368954" y="331114"/>
            <a:ext cx="5912561" cy="1397017"/>
          </a:xfrm>
        </p:spPr>
        <p:txBody>
          <a:bodyPr>
            <a:normAutofit/>
          </a:bodyPr>
          <a:lstStyle/>
          <a:p>
            <a:r>
              <a:rPr lang="it-IT" sz="4000" dirty="0" smtClean="0">
                <a:solidFill>
                  <a:srgbClr val="304297"/>
                </a:solidFill>
              </a:rPr>
              <a:t>Gestione del reflusso biliare e strategie di revisione</a:t>
            </a:r>
            <a:endParaRPr lang="it-IT" sz="4000" dirty="0">
              <a:solidFill>
                <a:srgbClr val="304297"/>
              </a:solidFill>
            </a:endParaRPr>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5268286" y="2520309"/>
            <a:ext cx="7013197" cy="3075147"/>
          </a:xfrm>
        </p:spPr>
        <p:txBody>
          <a:bodyPr>
            <a:normAutofit/>
          </a:bodyPr>
          <a:lstStyle/>
          <a:p>
            <a:r>
              <a:rPr lang="it-IT" sz="2800" b="1" dirty="0" smtClean="0">
                <a:solidFill>
                  <a:srgbClr val="E79130"/>
                </a:solidFill>
              </a:rPr>
              <a:t>                     </a:t>
            </a:r>
            <a:r>
              <a:rPr lang="it-IT" sz="2800" b="1" dirty="0" err="1" smtClean="0">
                <a:solidFill>
                  <a:srgbClr val="E79130"/>
                </a:solidFill>
              </a:rPr>
              <a:t>E.manno</a:t>
            </a:r>
            <a:endParaRPr lang="it-IT" sz="2800" b="1" dirty="0">
              <a:solidFill>
                <a:srgbClr val="E79130"/>
              </a:solidFill>
            </a:endParaRPr>
          </a:p>
          <a:p>
            <a:r>
              <a:rPr lang="it-IT" b="1" i="1" dirty="0" smtClean="0">
                <a:solidFill>
                  <a:srgbClr val="E79130"/>
                </a:solidFill>
              </a:rPr>
              <a:t>UO Chirurgia </a:t>
            </a:r>
            <a:r>
              <a:rPr lang="it-IT" b="1" i="1" dirty="0" err="1" smtClean="0">
                <a:solidFill>
                  <a:srgbClr val="E79130"/>
                </a:solidFill>
              </a:rPr>
              <a:t>Bariatrica</a:t>
            </a:r>
            <a:r>
              <a:rPr lang="it-IT" b="1" i="1" dirty="0" smtClean="0">
                <a:solidFill>
                  <a:srgbClr val="E79130"/>
                </a:solidFill>
              </a:rPr>
              <a:t> e metabolica</a:t>
            </a:r>
          </a:p>
          <a:p>
            <a:r>
              <a:rPr lang="it-IT" b="1" i="1" dirty="0" smtClean="0">
                <a:solidFill>
                  <a:srgbClr val="E79130"/>
                </a:solidFill>
              </a:rPr>
              <a:t>        AORN </a:t>
            </a:r>
            <a:r>
              <a:rPr lang="it-IT" b="1" i="1" dirty="0" err="1" smtClean="0">
                <a:solidFill>
                  <a:srgbClr val="E79130"/>
                </a:solidFill>
              </a:rPr>
              <a:t>A.cardarelli</a:t>
            </a:r>
            <a:r>
              <a:rPr lang="it-IT" b="1" i="1" dirty="0" smtClean="0">
                <a:solidFill>
                  <a:srgbClr val="E79130"/>
                </a:solidFill>
              </a:rPr>
              <a:t> - </a:t>
            </a:r>
            <a:r>
              <a:rPr lang="it-IT" b="1" i="1" dirty="0" err="1" smtClean="0">
                <a:solidFill>
                  <a:srgbClr val="E79130"/>
                </a:solidFill>
              </a:rPr>
              <a:t>napoli</a:t>
            </a:r>
            <a:endParaRPr lang="it-IT" b="1" i="1" dirty="0">
              <a:solidFill>
                <a:srgbClr val="E79130"/>
              </a:solidFill>
            </a:endParaRPr>
          </a:p>
        </p:txBody>
      </p:sp>
    </p:spTree>
    <p:extLst>
      <p:ext uri="{BB962C8B-B14F-4D97-AF65-F5344CB8AC3E}">
        <p14:creationId xmlns:p14="http://schemas.microsoft.com/office/powerpoint/2010/main" val="47115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27909" y="351452"/>
            <a:ext cx="10302240" cy="707886"/>
          </a:xfrm>
          <a:prstGeom prst="rect">
            <a:avLst/>
          </a:prstGeom>
          <a:noFill/>
        </p:spPr>
        <p:txBody>
          <a:bodyPr wrap="square" rtlCol="0">
            <a:spAutoFit/>
          </a:bodyPr>
          <a:lstStyle/>
          <a:p>
            <a:r>
              <a:rPr lang="it-IT" sz="2000" dirty="0" smtClean="0">
                <a:solidFill>
                  <a:srgbClr val="FF0000"/>
                </a:solidFill>
                <a:latin typeface="BlinkMacSystemFont"/>
              </a:rPr>
              <a:t>Per funzionare l’anastomosi sec. </a:t>
            </a:r>
            <a:r>
              <a:rPr lang="it-IT" sz="2000" dirty="0" err="1" smtClean="0">
                <a:solidFill>
                  <a:srgbClr val="FF0000"/>
                </a:solidFill>
                <a:latin typeface="BlinkMacSystemFont"/>
              </a:rPr>
              <a:t>Braun</a:t>
            </a:r>
            <a:r>
              <a:rPr lang="it-IT" sz="2000" dirty="0" smtClean="0">
                <a:solidFill>
                  <a:srgbClr val="FF0000"/>
                </a:solidFill>
                <a:latin typeface="BlinkMacSystemFont"/>
              </a:rPr>
              <a:t> necessita di un gradiente pressorio dall’ansa afferente all’ansa efferente </a:t>
            </a:r>
            <a:endParaRPr lang="it-IT" sz="2000" dirty="0">
              <a:solidFill>
                <a:srgbClr val="FF0000"/>
              </a:solidFill>
              <a:latin typeface="BlinkMacSystemFont"/>
            </a:endParaRPr>
          </a:p>
        </p:txBody>
      </p:sp>
      <p:cxnSp>
        <p:nvCxnSpPr>
          <p:cNvPr id="9" name="Connettore diritto 8"/>
          <p:cNvCxnSpPr/>
          <p:nvPr/>
        </p:nvCxnSpPr>
        <p:spPr>
          <a:xfrm>
            <a:off x="4458789" y="3100251"/>
            <a:ext cx="0" cy="2142309"/>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a:off x="4676503" y="1428210"/>
            <a:ext cx="696685" cy="1393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4" name="Connettore diritto 13"/>
          <p:cNvCxnSpPr/>
          <p:nvPr/>
        </p:nvCxnSpPr>
        <p:spPr>
          <a:xfrm>
            <a:off x="4223659" y="2847703"/>
            <a:ext cx="0" cy="2394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4458789" y="3100251"/>
            <a:ext cx="11321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a:xfrm>
            <a:off x="4223659" y="2847703"/>
            <a:ext cx="1689462" cy="2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ttore diritto 24"/>
          <p:cNvCxnSpPr/>
          <p:nvPr/>
        </p:nvCxnSpPr>
        <p:spPr>
          <a:xfrm>
            <a:off x="5590903" y="3100251"/>
            <a:ext cx="0" cy="2072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ttore diritto 30"/>
          <p:cNvCxnSpPr/>
          <p:nvPr/>
        </p:nvCxnSpPr>
        <p:spPr>
          <a:xfrm>
            <a:off x="5921829" y="2847703"/>
            <a:ext cx="17417" cy="2383973"/>
          </a:xfrm>
          <a:prstGeom prst="line">
            <a:avLst/>
          </a:prstGeom>
        </p:spPr>
        <p:style>
          <a:lnRef idx="1">
            <a:schemeClr val="accent1"/>
          </a:lnRef>
          <a:fillRef idx="0">
            <a:schemeClr val="accent1"/>
          </a:fillRef>
          <a:effectRef idx="0">
            <a:schemeClr val="accent1"/>
          </a:effectRef>
          <a:fontRef idx="minor">
            <a:schemeClr val="tx1"/>
          </a:fontRef>
        </p:style>
      </p:cxnSp>
      <p:sp>
        <p:nvSpPr>
          <p:cNvPr id="35" name="Freccia a sinistra 34"/>
          <p:cNvSpPr/>
          <p:nvPr/>
        </p:nvSpPr>
        <p:spPr>
          <a:xfrm>
            <a:off x="4731393" y="4136571"/>
            <a:ext cx="549429" cy="19158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Per 35"/>
          <p:cNvSpPr/>
          <p:nvPr/>
        </p:nvSpPr>
        <p:spPr>
          <a:xfrm flipH="1">
            <a:off x="5215180" y="2703120"/>
            <a:ext cx="410557" cy="23692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2770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69966" y="1846217"/>
            <a:ext cx="11107721" cy="1323439"/>
          </a:xfrm>
          <a:prstGeom prst="rect">
            <a:avLst/>
          </a:prstGeom>
          <a:noFill/>
        </p:spPr>
        <p:txBody>
          <a:bodyPr wrap="none" rtlCol="0">
            <a:spAutoFit/>
          </a:bodyPr>
          <a:lstStyle/>
          <a:p>
            <a:r>
              <a:rPr lang="it-IT" sz="2000" dirty="0" smtClean="0">
                <a:latin typeface="BlinkMacSystemFont"/>
              </a:rPr>
              <a:t>In un reflusso biliare </a:t>
            </a:r>
            <a:r>
              <a:rPr lang="it-IT" sz="2000" dirty="0" smtClean="0">
                <a:latin typeface="BlinkMacSystemFont"/>
                <a:ea typeface="Calibri" panose="020F0502020204030204" pitchFamily="34" charset="0"/>
                <a:cs typeface="Calibri" panose="020F0502020204030204" pitchFamily="34" charset="0"/>
              </a:rPr>
              <a:t>puro (bile in esofago da incontinenza del LES) l’anastomosi sec. </a:t>
            </a:r>
            <a:r>
              <a:rPr lang="it-IT" sz="2000" dirty="0" err="1" smtClean="0">
                <a:latin typeface="BlinkMacSystemFont"/>
                <a:ea typeface="Calibri" panose="020F0502020204030204" pitchFamily="34" charset="0"/>
                <a:cs typeface="Calibri" panose="020F0502020204030204" pitchFamily="34" charset="0"/>
              </a:rPr>
              <a:t>Braun</a:t>
            </a:r>
            <a:endParaRPr lang="it-IT" sz="2000" dirty="0" smtClean="0">
              <a:latin typeface="BlinkMacSystemFont"/>
              <a:ea typeface="Calibri" panose="020F0502020204030204" pitchFamily="34" charset="0"/>
              <a:cs typeface="Calibri" panose="020F0502020204030204" pitchFamily="34" charset="0"/>
            </a:endParaRPr>
          </a:p>
          <a:p>
            <a:r>
              <a:rPr lang="it-IT" sz="2000" dirty="0">
                <a:latin typeface="BlinkMacSystemFont"/>
                <a:ea typeface="Calibri" panose="020F0502020204030204" pitchFamily="34" charset="0"/>
                <a:cs typeface="Calibri" panose="020F0502020204030204" pitchFamily="34" charset="0"/>
              </a:rPr>
              <a:t>n</a:t>
            </a:r>
            <a:r>
              <a:rPr lang="it-IT" sz="2000" dirty="0" smtClean="0">
                <a:latin typeface="BlinkMacSystemFont"/>
                <a:ea typeface="Calibri" panose="020F0502020204030204" pitchFamily="34" charset="0"/>
                <a:cs typeface="Calibri" panose="020F0502020204030204" pitchFamily="34" charset="0"/>
              </a:rPr>
              <a:t>on funziona</a:t>
            </a:r>
            <a:r>
              <a:rPr lang="it-IT" sz="2000" dirty="0" smtClean="0">
                <a:latin typeface="Calibri" panose="020F0502020204030204" pitchFamily="34" charset="0"/>
                <a:ea typeface="Calibri" panose="020F0502020204030204" pitchFamily="34" charset="0"/>
                <a:cs typeface="Calibri" panose="020F0502020204030204" pitchFamily="34" charset="0"/>
              </a:rPr>
              <a:t> </a:t>
            </a:r>
            <a:r>
              <a:rPr lang="it-IT" sz="2000" dirty="0" smtClean="0">
                <a:latin typeface="BlinkMacSystemFont"/>
                <a:ea typeface="Calibri" panose="020F0502020204030204" pitchFamily="34" charset="0"/>
                <a:cs typeface="Calibri" panose="020F0502020204030204" pitchFamily="34" charset="0"/>
              </a:rPr>
              <a:t>in assenza di ostacoli (</a:t>
            </a:r>
            <a:r>
              <a:rPr lang="it-IT" sz="2000" dirty="0" err="1" smtClean="0">
                <a:latin typeface="BlinkMacSystemFont"/>
                <a:ea typeface="Calibri" panose="020F0502020204030204" pitchFamily="34" charset="0"/>
                <a:cs typeface="Calibri" panose="020F0502020204030204" pitchFamily="34" charset="0"/>
              </a:rPr>
              <a:t>stomite</a:t>
            </a:r>
            <a:r>
              <a:rPr lang="it-IT" sz="2000" dirty="0" smtClean="0">
                <a:latin typeface="BlinkMacSystemFont"/>
                <a:ea typeface="Calibri" panose="020F0502020204030204" pitchFamily="34" charset="0"/>
                <a:cs typeface="Calibri" panose="020F0502020204030204" pitchFamily="34" charset="0"/>
              </a:rPr>
              <a:t>, ulcere) che impediscano all’a. afferente di scaricare</a:t>
            </a:r>
          </a:p>
          <a:p>
            <a:endParaRPr lang="it-IT" sz="2000" dirty="0">
              <a:latin typeface="BlinkMacSystemFont"/>
              <a:ea typeface="Calibri" panose="020F0502020204030204" pitchFamily="34" charset="0"/>
              <a:cs typeface="Calibri" panose="020F0502020204030204" pitchFamily="34" charset="0"/>
            </a:endParaRPr>
          </a:p>
          <a:p>
            <a:r>
              <a:rPr lang="it-IT" sz="2000" dirty="0" smtClean="0">
                <a:solidFill>
                  <a:srgbClr val="FF0000"/>
                </a:solidFill>
                <a:latin typeface="BlinkMacSystemFont"/>
                <a:ea typeface="Calibri" panose="020F0502020204030204" pitchFamily="34" charset="0"/>
                <a:cs typeface="Calibri" panose="020F0502020204030204" pitchFamily="34" charset="0"/>
              </a:rPr>
              <a:t>Intervento di scelta RYGBP</a:t>
            </a:r>
            <a:endParaRPr lang="it-IT" sz="2000" dirty="0">
              <a:solidFill>
                <a:srgbClr val="FF0000"/>
              </a:solidFill>
              <a:latin typeface="BlinkMacSystemFont"/>
            </a:endParaRPr>
          </a:p>
        </p:txBody>
      </p:sp>
    </p:spTree>
    <p:extLst>
      <p:ext uri="{BB962C8B-B14F-4D97-AF65-F5344CB8AC3E}">
        <p14:creationId xmlns:p14="http://schemas.microsoft.com/office/powerpoint/2010/main" val="38928705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lstStyle/>
          <a:p>
            <a:r>
              <a:rPr lang="it-IT" dirty="0">
                <a:solidFill>
                  <a:srgbClr val="FF0000"/>
                </a:solidFill>
              </a:rPr>
              <a:t>Grazie</a:t>
            </a:r>
          </a:p>
        </p:txBody>
      </p:sp>
    </p:spTree>
    <p:extLst>
      <p:ext uri="{BB962C8B-B14F-4D97-AF65-F5344CB8AC3E}">
        <p14:creationId xmlns:p14="http://schemas.microsoft.com/office/powerpoint/2010/main" val="1745545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904301" y="821663"/>
            <a:ext cx="7392545" cy="4598340"/>
          </a:xfrm>
          <a:prstGeom prst="rect">
            <a:avLst/>
          </a:prstGeom>
        </p:spPr>
      </p:pic>
    </p:spTree>
    <p:extLst>
      <p:ext uri="{BB962C8B-B14F-4D97-AF65-F5344CB8AC3E}">
        <p14:creationId xmlns:p14="http://schemas.microsoft.com/office/powerpoint/2010/main" val="677434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06804" y="2002601"/>
            <a:ext cx="11230062" cy="369332"/>
          </a:xfrm>
          <a:prstGeom prst="rect">
            <a:avLst/>
          </a:prstGeom>
        </p:spPr>
        <p:txBody>
          <a:bodyPr wrap="square">
            <a:spAutoFit/>
          </a:bodyPr>
          <a:lstStyle/>
          <a:p>
            <a:r>
              <a:rPr lang="en-US" b="1" dirty="0">
                <a:solidFill>
                  <a:srgbClr val="212121"/>
                </a:solidFill>
                <a:latin typeface="BlinkMacSystemFont"/>
              </a:rPr>
              <a:t> </a:t>
            </a:r>
            <a:endParaRPr lang="it-IT" dirty="0"/>
          </a:p>
        </p:txBody>
      </p:sp>
      <p:pic>
        <p:nvPicPr>
          <p:cNvPr id="6" name="Immagine 5"/>
          <p:cNvPicPr>
            <a:picLocks noChangeAspect="1"/>
          </p:cNvPicPr>
          <p:nvPr/>
        </p:nvPicPr>
        <p:blipFill>
          <a:blip r:embed="rId2"/>
          <a:stretch>
            <a:fillRect/>
          </a:stretch>
        </p:blipFill>
        <p:spPr>
          <a:xfrm>
            <a:off x="2570248" y="200358"/>
            <a:ext cx="7303174" cy="2238687"/>
          </a:xfrm>
          <a:prstGeom prst="rect">
            <a:avLst/>
          </a:prstGeom>
        </p:spPr>
      </p:pic>
      <p:sp>
        <p:nvSpPr>
          <p:cNvPr id="7" name="Rettangolo 6"/>
          <p:cNvSpPr/>
          <p:nvPr/>
        </p:nvSpPr>
        <p:spPr>
          <a:xfrm>
            <a:off x="715861" y="2619273"/>
            <a:ext cx="9619376" cy="2031325"/>
          </a:xfrm>
          <a:prstGeom prst="rect">
            <a:avLst/>
          </a:prstGeom>
        </p:spPr>
        <p:txBody>
          <a:bodyPr wrap="square">
            <a:spAutoFit/>
          </a:bodyPr>
          <a:lstStyle/>
          <a:p>
            <a:pPr marL="285750" indent="-285750">
              <a:buFont typeface="Wingdings" panose="05000000000000000000" pitchFamily="2" charset="2"/>
              <a:buChar char="ü"/>
            </a:pPr>
            <a:r>
              <a:rPr lang="en-US" dirty="0">
                <a:solidFill>
                  <a:srgbClr val="212121"/>
                </a:solidFill>
                <a:latin typeface="BlinkMacSystemFont"/>
              </a:rPr>
              <a:t>to study bile reflux after OAGB with BRS and endoscopy in a prospective series (RYSA Trial</a:t>
            </a:r>
            <a:r>
              <a:rPr lang="en-US" dirty="0" smtClean="0">
                <a:solidFill>
                  <a:srgbClr val="212121"/>
                </a:solidFill>
                <a:latin typeface="BlinkMacSystemFont"/>
              </a:rPr>
              <a:t>)</a:t>
            </a:r>
          </a:p>
          <a:p>
            <a:pPr marL="285750" indent="-285750">
              <a:buFont typeface="Wingdings" panose="05000000000000000000" pitchFamily="2" charset="2"/>
              <a:buChar char="ü"/>
            </a:pPr>
            <a:endParaRPr lang="en-US" dirty="0">
              <a:solidFill>
                <a:srgbClr val="212121"/>
              </a:solidFill>
              <a:latin typeface="BlinkMacSystemFont"/>
            </a:endParaRPr>
          </a:p>
          <a:p>
            <a:pPr marL="285750" indent="-285750">
              <a:buFont typeface="Wingdings" panose="05000000000000000000" pitchFamily="2" charset="2"/>
              <a:buChar char="ü"/>
            </a:pPr>
            <a:r>
              <a:rPr lang="en-US" dirty="0" smtClean="0">
                <a:latin typeface="BlinkMacSystemFont"/>
              </a:rPr>
              <a:t>Twenty-six </a:t>
            </a:r>
            <a:r>
              <a:rPr lang="en-US" dirty="0">
                <a:latin typeface="BlinkMacSystemFont"/>
              </a:rPr>
              <a:t>patients (68.4%) had no bile reflux in </a:t>
            </a:r>
            <a:r>
              <a:rPr lang="en-US" dirty="0" smtClean="0">
                <a:latin typeface="BlinkMacSystemFont"/>
              </a:rPr>
              <a:t>BRS</a:t>
            </a:r>
          </a:p>
          <a:p>
            <a:pPr marL="285750" indent="-285750">
              <a:buFont typeface="Wingdings" panose="05000000000000000000" pitchFamily="2" charset="2"/>
              <a:buChar char="ü"/>
            </a:pPr>
            <a:endParaRPr lang="en-US" dirty="0">
              <a:latin typeface="BlinkMacSystemFont"/>
            </a:endParaRPr>
          </a:p>
          <a:p>
            <a:pPr marL="285750" indent="-285750">
              <a:buFont typeface="Wingdings" panose="05000000000000000000" pitchFamily="2" charset="2"/>
              <a:buChar char="ü"/>
            </a:pPr>
            <a:r>
              <a:rPr lang="en-US" dirty="0"/>
              <a:t> </a:t>
            </a:r>
            <a:r>
              <a:rPr lang="en-US" dirty="0">
                <a:latin typeface="BlinkMacSystemFont"/>
              </a:rPr>
              <a:t>Twelve patients (31.6%) had bile reflux in the gastric pouch in BRS and one of them (2.6%) </a:t>
            </a:r>
            <a:r>
              <a:rPr lang="en-US" dirty="0" smtClean="0">
                <a:latin typeface="BlinkMacSystemFont"/>
              </a:rPr>
              <a:t>had </a:t>
            </a:r>
            <a:r>
              <a:rPr lang="en-US" dirty="0">
                <a:latin typeface="BlinkMacSystemFont"/>
              </a:rPr>
              <a:t>bile reflux also in the esophagus </a:t>
            </a:r>
            <a:endParaRPr lang="it-IT" dirty="0">
              <a:latin typeface="BlinkMacSystemFont"/>
            </a:endParaRPr>
          </a:p>
        </p:txBody>
      </p:sp>
    </p:spTree>
    <p:extLst>
      <p:ext uri="{BB962C8B-B14F-4D97-AF65-F5344CB8AC3E}">
        <p14:creationId xmlns:p14="http://schemas.microsoft.com/office/powerpoint/2010/main" val="2808890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06804" y="2002601"/>
            <a:ext cx="11230062" cy="369332"/>
          </a:xfrm>
          <a:prstGeom prst="rect">
            <a:avLst/>
          </a:prstGeom>
        </p:spPr>
        <p:txBody>
          <a:bodyPr wrap="square">
            <a:spAutoFit/>
          </a:bodyPr>
          <a:lstStyle/>
          <a:p>
            <a:r>
              <a:rPr lang="en-US" b="1" dirty="0">
                <a:solidFill>
                  <a:srgbClr val="212121"/>
                </a:solidFill>
                <a:latin typeface="BlinkMacSystemFont"/>
              </a:rPr>
              <a:t> </a:t>
            </a:r>
            <a:endParaRPr lang="it-IT" dirty="0"/>
          </a:p>
        </p:txBody>
      </p:sp>
      <p:sp>
        <p:nvSpPr>
          <p:cNvPr id="2" name="CasellaDiTesto 1"/>
          <p:cNvSpPr txBox="1"/>
          <p:nvPr/>
        </p:nvSpPr>
        <p:spPr>
          <a:xfrm>
            <a:off x="2466364" y="469784"/>
            <a:ext cx="6797054" cy="400110"/>
          </a:xfrm>
          <a:prstGeom prst="rect">
            <a:avLst/>
          </a:prstGeom>
          <a:noFill/>
        </p:spPr>
        <p:txBody>
          <a:bodyPr wrap="none" rtlCol="0">
            <a:spAutoFit/>
          </a:bodyPr>
          <a:lstStyle/>
          <a:p>
            <a:r>
              <a:rPr lang="it-IT" sz="2000" b="1" dirty="0" smtClean="0">
                <a:solidFill>
                  <a:srgbClr val="FF0000"/>
                </a:solidFill>
                <a:latin typeface="BlinkMacSystemFont"/>
              </a:rPr>
              <a:t>Ma siamo sicuri che il reflusso biliare sia solo biliare ?</a:t>
            </a:r>
            <a:endParaRPr lang="it-IT" sz="2000" b="1" dirty="0">
              <a:solidFill>
                <a:srgbClr val="FF0000"/>
              </a:solidFill>
              <a:latin typeface="BlinkMacSystemFont"/>
            </a:endParaRPr>
          </a:p>
        </p:txBody>
      </p:sp>
      <p:pic>
        <p:nvPicPr>
          <p:cNvPr id="4" name="Immagine 3"/>
          <p:cNvPicPr>
            <a:picLocks noChangeAspect="1"/>
          </p:cNvPicPr>
          <p:nvPr/>
        </p:nvPicPr>
        <p:blipFill>
          <a:blip r:embed="rId2"/>
          <a:stretch>
            <a:fillRect/>
          </a:stretch>
        </p:blipFill>
        <p:spPr>
          <a:xfrm>
            <a:off x="1932557" y="1246908"/>
            <a:ext cx="7068536" cy="1552792"/>
          </a:xfrm>
          <a:prstGeom prst="rect">
            <a:avLst/>
          </a:prstGeom>
        </p:spPr>
      </p:pic>
      <p:sp>
        <p:nvSpPr>
          <p:cNvPr id="5" name="Rettangolo 4"/>
          <p:cNvSpPr/>
          <p:nvPr/>
        </p:nvSpPr>
        <p:spPr>
          <a:xfrm>
            <a:off x="522913" y="3525343"/>
            <a:ext cx="10936447" cy="1709571"/>
          </a:xfrm>
          <a:prstGeom prst="rect">
            <a:avLst/>
          </a:prstGeom>
        </p:spPr>
        <p:txBody>
          <a:bodyPr wrap="square">
            <a:spAutoFit/>
          </a:bodyPr>
          <a:lstStyle/>
          <a:p>
            <a:pPr>
              <a:lnSpc>
                <a:spcPct val="150000"/>
              </a:lnSpc>
            </a:pPr>
            <a:r>
              <a:rPr lang="en-US" i="1" dirty="0" smtClean="0">
                <a:solidFill>
                  <a:srgbClr val="1B1B1B"/>
                </a:solidFill>
                <a:latin typeface="Arial" panose="020B0604020202020204" pitchFamily="34" charset="0"/>
                <a:cs typeface="Arial" panose="020B0604020202020204" pitchFamily="34" charset="0"/>
              </a:rPr>
              <a:t>“</a:t>
            </a:r>
            <a:r>
              <a:rPr lang="en-US" i="1" dirty="0" smtClean="0">
                <a:solidFill>
                  <a:srgbClr val="1B1B1B"/>
                </a:solidFill>
                <a:latin typeface="BlinkMacSystemFont"/>
              </a:rPr>
              <a:t>is </a:t>
            </a:r>
            <a:r>
              <a:rPr lang="en-US" i="1" dirty="0">
                <a:solidFill>
                  <a:srgbClr val="1B1B1B"/>
                </a:solidFill>
                <a:latin typeface="BlinkMacSystemFont"/>
              </a:rPr>
              <a:t>essential to understand the mechanism of post-OAGB bile reflux occurrence, as there is confusion in the literature regarding its definition. It is mandatory to distinguish between reflux of bile into the gastric pouch and gastroesophageal reflux. It is common in clinical practice to come across gastroscopy reports that conclude in the presence of bile reflux into the gastric pouch post OAGB</a:t>
            </a:r>
            <a:r>
              <a:rPr lang="en-US" i="1" dirty="0" smtClean="0">
                <a:solidFill>
                  <a:srgbClr val="1B1B1B"/>
                </a:solidFill>
                <a:latin typeface="BlinkMacSystemFont"/>
              </a:rPr>
              <a:t>.”</a:t>
            </a:r>
            <a:r>
              <a:rPr lang="en-US" dirty="0">
                <a:solidFill>
                  <a:srgbClr val="1B1B1B"/>
                </a:solidFill>
                <a:latin typeface="Cambria" panose="02040503050406030204" pitchFamily="18" charset="0"/>
              </a:rPr>
              <a:t> </a:t>
            </a:r>
            <a:endParaRPr lang="it-IT" dirty="0"/>
          </a:p>
        </p:txBody>
      </p:sp>
    </p:spTree>
    <p:extLst>
      <p:ext uri="{BB962C8B-B14F-4D97-AF65-F5344CB8AC3E}">
        <p14:creationId xmlns:p14="http://schemas.microsoft.com/office/powerpoint/2010/main" val="1274483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06804" y="2002601"/>
            <a:ext cx="11230062" cy="369332"/>
          </a:xfrm>
          <a:prstGeom prst="rect">
            <a:avLst/>
          </a:prstGeom>
        </p:spPr>
        <p:txBody>
          <a:bodyPr wrap="square">
            <a:spAutoFit/>
          </a:bodyPr>
          <a:lstStyle/>
          <a:p>
            <a:r>
              <a:rPr lang="en-US" b="1" dirty="0">
                <a:solidFill>
                  <a:srgbClr val="212121"/>
                </a:solidFill>
                <a:latin typeface="BlinkMacSystemFont"/>
              </a:rPr>
              <a:t> </a:t>
            </a:r>
            <a:endParaRPr lang="it-IT" dirty="0"/>
          </a:p>
        </p:txBody>
      </p:sp>
      <p:sp>
        <p:nvSpPr>
          <p:cNvPr id="4" name="CasellaDiTesto 3"/>
          <p:cNvSpPr txBox="1"/>
          <p:nvPr/>
        </p:nvSpPr>
        <p:spPr>
          <a:xfrm>
            <a:off x="285226" y="1635853"/>
            <a:ext cx="11620489" cy="2862322"/>
          </a:xfrm>
          <a:prstGeom prst="rect">
            <a:avLst/>
          </a:prstGeom>
          <a:noFill/>
        </p:spPr>
        <p:txBody>
          <a:bodyPr wrap="none" rtlCol="0">
            <a:spAutoFit/>
          </a:bodyPr>
          <a:lstStyle/>
          <a:p>
            <a:pPr marL="342900" indent="-342900">
              <a:buFont typeface="Wingdings" panose="05000000000000000000" pitchFamily="2" charset="2"/>
              <a:buChar char="ü"/>
            </a:pPr>
            <a:r>
              <a:rPr lang="it-IT" sz="2000" dirty="0" smtClean="0">
                <a:latin typeface="BlinkMacSystemFont"/>
              </a:rPr>
              <a:t>La malattia da reflusso biliare puro è molto difficile</a:t>
            </a:r>
          </a:p>
          <a:p>
            <a:pPr marL="342900" indent="-342900">
              <a:buFont typeface="Wingdings" panose="05000000000000000000" pitchFamily="2" charset="2"/>
              <a:buChar char="ü"/>
            </a:pPr>
            <a:endParaRPr lang="it-IT" sz="2000" dirty="0">
              <a:latin typeface="BlinkMacSystemFont"/>
            </a:endParaRPr>
          </a:p>
          <a:p>
            <a:pPr marL="342900" indent="-342900">
              <a:buFont typeface="Wingdings" panose="05000000000000000000" pitchFamily="2" charset="2"/>
              <a:buChar char="ü"/>
            </a:pPr>
            <a:r>
              <a:rPr lang="it-IT" sz="2000" dirty="0" smtClean="0">
                <a:latin typeface="BlinkMacSystemFont"/>
              </a:rPr>
              <a:t>La quasi totalità dei casi si riferisce a </a:t>
            </a:r>
            <a:r>
              <a:rPr lang="it-IT" sz="2000" dirty="0" smtClean="0">
                <a:latin typeface="BlinkMacSystemFont"/>
              </a:rPr>
              <a:t>GERD (il tubulo gastrico secerne acido!)</a:t>
            </a:r>
            <a:endParaRPr lang="it-IT" sz="2000" dirty="0" smtClean="0">
              <a:latin typeface="BlinkMacSystemFont"/>
            </a:endParaRPr>
          </a:p>
          <a:p>
            <a:pPr marL="342900" indent="-342900">
              <a:buFont typeface="Wingdings" panose="05000000000000000000" pitchFamily="2" charset="2"/>
              <a:buChar char="ü"/>
            </a:pPr>
            <a:endParaRPr lang="it-IT" sz="2000" dirty="0">
              <a:latin typeface="BlinkMacSystemFont"/>
            </a:endParaRPr>
          </a:p>
          <a:p>
            <a:pPr marL="342900" indent="-342900">
              <a:buFont typeface="Wingdings" panose="05000000000000000000" pitchFamily="2" charset="2"/>
              <a:buChar char="ü"/>
            </a:pPr>
            <a:r>
              <a:rPr lang="it-IT" sz="2000" dirty="0" smtClean="0">
                <a:latin typeface="BlinkMacSystemFont"/>
              </a:rPr>
              <a:t>Molti pazienti con diagnosi di reflusso biliare sintomatico migliorano dopo somministrazione di PPI</a:t>
            </a:r>
          </a:p>
          <a:p>
            <a:pPr marL="342900" indent="-342900">
              <a:buFont typeface="Wingdings" panose="05000000000000000000" pitchFamily="2" charset="2"/>
              <a:buChar char="ü"/>
            </a:pPr>
            <a:endParaRPr lang="it-IT" sz="2000" dirty="0">
              <a:latin typeface="BlinkMacSystemFont"/>
            </a:endParaRPr>
          </a:p>
          <a:p>
            <a:pPr marL="342900" indent="-342900">
              <a:buFont typeface="Wingdings" panose="05000000000000000000" pitchFamily="2" charset="2"/>
              <a:buChar char="ü"/>
            </a:pPr>
            <a:r>
              <a:rPr lang="it-IT" sz="2000" dirty="0" smtClean="0">
                <a:latin typeface="BlinkMacSystemFont"/>
              </a:rPr>
              <a:t>La discriminante tra GERD e malattia da reflusso biliare è il </a:t>
            </a:r>
            <a:r>
              <a:rPr lang="it-IT" sz="2000" dirty="0" smtClean="0">
                <a:solidFill>
                  <a:srgbClr val="FF0000"/>
                </a:solidFill>
                <a:latin typeface="BlinkMacSystemFont"/>
              </a:rPr>
              <a:t>vomito biliare (incontinenza del LES)</a:t>
            </a:r>
          </a:p>
          <a:p>
            <a:pPr marL="342900" indent="-342900">
              <a:buFont typeface="Wingdings" panose="05000000000000000000" pitchFamily="2" charset="2"/>
              <a:buChar char="ü"/>
            </a:pPr>
            <a:endParaRPr lang="it-IT" sz="2000" dirty="0">
              <a:solidFill>
                <a:srgbClr val="FF0000"/>
              </a:solidFill>
              <a:latin typeface="BlinkMacSystemFont"/>
            </a:endParaRPr>
          </a:p>
          <a:p>
            <a:endParaRPr lang="it-IT" sz="2000" dirty="0" smtClean="0">
              <a:latin typeface="BlinkMacSystemFont"/>
            </a:endParaRPr>
          </a:p>
        </p:txBody>
      </p:sp>
    </p:spTree>
    <p:extLst>
      <p:ext uri="{BB962C8B-B14F-4D97-AF65-F5344CB8AC3E}">
        <p14:creationId xmlns:p14="http://schemas.microsoft.com/office/powerpoint/2010/main" val="222671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06804" y="2002601"/>
            <a:ext cx="11230062" cy="369332"/>
          </a:xfrm>
          <a:prstGeom prst="rect">
            <a:avLst/>
          </a:prstGeom>
        </p:spPr>
        <p:txBody>
          <a:bodyPr wrap="square">
            <a:spAutoFit/>
          </a:bodyPr>
          <a:lstStyle/>
          <a:p>
            <a:r>
              <a:rPr lang="en-US" b="1" dirty="0">
                <a:solidFill>
                  <a:srgbClr val="212121"/>
                </a:solidFill>
                <a:latin typeface="BlinkMacSystemFont"/>
              </a:rPr>
              <a:t> </a:t>
            </a:r>
            <a:endParaRPr lang="it-IT" dirty="0"/>
          </a:p>
        </p:txBody>
      </p:sp>
      <p:pic>
        <p:nvPicPr>
          <p:cNvPr id="2" name="Immagine 1"/>
          <p:cNvPicPr>
            <a:picLocks noChangeAspect="1"/>
          </p:cNvPicPr>
          <p:nvPr/>
        </p:nvPicPr>
        <p:blipFill>
          <a:blip r:embed="rId2"/>
          <a:stretch>
            <a:fillRect/>
          </a:stretch>
        </p:blipFill>
        <p:spPr>
          <a:xfrm>
            <a:off x="2809844" y="431233"/>
            <a:ext cx="6706536" cy="2086266"/>
          </a:xfrm>
          <a:prstGeom prst="rect">
            <a:avLst/>
          </a:prstGeom>
        </p:spPr>
      </p:pic>
      <p:sp>
        <p:nvSpPr>
          <p:cNvPr id="4" name="Rettangolo 3"/>
          <p:cNvSpPr/>
          <p:nvPr/>
        </p:nvSpPr>
        <p:spPr>
          <a:xfrm>
            <a:off x="145408" y="2791166"/>
            <a:ext cx="11238451" cy="1477328"/>
          </a:xfrm>
          <a:prstGeom prst="rect">
            <a:avLst/>
          </a:prstGeom>
        </p:spPr>
        <p:txBody>
          <a:bodyPr wrap="square">
            <a:spAutoFit/>
          </a:bodyPr>
          <a:lstStyle/>
          <a:p>
            <a:pPr marL="285750" indent="-285750">
              <a:buFont typeface="Wingdings" panose="05000000000000000000" pitchFamily="2" charset="2"/>
              <a:buChar char="ü"/>
            </a:pPr>
            <a:r>
              <a:rPr lang="en-US" dirty="0">
                <a:solidFill>
                  <a:srgbClr val="212121"/>
                </a:solidFill>
                <a:latin typeface="BlinkMacSystemFont"/>
              </a:rPr>
              <a:t>40 studies examining 17,299 patients were included revealing that 2% of patients experience GERD following </a:t>
            </a:r>
            <a:r>
              <a:rPr lang="en-US" dirty="0" smtClean="0">
                <a:solidFill>
                  <a:srgbClr val="212121"/>
                </a:solidFill>
                <a:latin typeface="BlinkMacSystemFont"/>
              </a:rPr>
              <a:t>OAGB</a:t>
            </a:r>
          </a:p>
          <a:p>
            <a:pPr marL="285750" indent="-285750">
              <a:buFont typeface="Wingdings" panose="05000000000000000000" pitchFamily="2" charset="2"/>
              <a:buChar char="ü"/>
            </a:pPr>
            <a:endParaRPr lang="en-US" dirty="0">
              <a:solidFill>
                <a:srgbClr val="212121"/>
              </a:solidFill>
              <a:latin typeface="BlinkMacSystemFont"/>
            </a:endParaRPr>
          </a:p>
          <a:p>
            <a:pPr marL="285750" indent="-285750">
              <a:buFont typeface="Wingdings" panose="05000000000000000000" pitchFamily="2" charset="2"/>
              <a:buChar char="ü"/>
            </a:pPr>
            <a:r>
              <a:rPr lang="en-US" dirty="0">
                <a:latin typeface="BlinkMacSystemFont"/>
              </a:rPr>
              <a:t>medical and surgical treatments for GERD after OAGB were used in 60% and 41% of patients with estimated success rate of 85% and 100%, respectively.</a:t>
            </a:r>
            <a:endParaRPr lang="it-IT" dirty="0">
              <a:latin typeface="BlinkMacSystemFont"/>
            </a:endParaRPr>
          </a:p>
        </p:txBody>
      </p:sp>
    </p:spTree>
    <p:extLst>
      <p:ext uri="{BB962C8B-B14F-4D97-AF65-F5344CB8AC3E}">
        <p14:creationId xmlns:p14="http://schemas.microsoft.com/office/powerpoint/2010/main" val="2475191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761144" y="578245"/>
            <a:ext cx="4228273" cy="461665"/>
          </a:xfrm>
          <a:prstGeom prst="rect">
            <a:avLst/>
          </a:prstGeom>
          <a:noFill/>
        </p:spPr>
        <p:txBody>
          <a:bodyPr wrap="none" rtlCol="0">
            <a:spAutoFit/>
          </a:bodyPr>
          <a:lstStyle/>
          <a:p>
            <a:r>
              <a:rPr lang="it-IT" sz="2400" b="1" dirty="0" smtClean="0">
                <a:latin typeface="BlinkMacSystemFont"/>
              </a:rPr>
              <a:t>GESTIONE DEL REFLUSSO</a:t>
            </a:r>
            <a:endParaRPr lang="it-IT" sz="2400" b="1" dirty="0">
              <a:latin typeface="BlinkMacSystemFont"/>
            </a:endParaRPr>
          </a:p>
        </p:txBody>
      </p:sp>
      <p:sp>
        <p:nvSpPr>
          <p:cNvPr id="6" name="CasellaDiTesto 5"/>
          <p:cNvSpPr txBox="1"/>
          <p:nvPr/>
        </p:nvSpPr>
        <p:spPr>
          <a:xfrm>
            <a:off x="545284" y="1593908"/>
            <a:ext cx="4190571" cy="1015663"/>
          </a:xfrm>
          <a:prstGeom prst="rect">
            <a:avLst/>
          </a:prstGeom>
          <a:noFill/>
        </p:spPr>
        <p:txBody>
          <a:bodyPr wrap="none" rtlCol="0">
            <a:spAutoFit/>
          </a:bodyPr>
          <a:lstStyle/>
          <a:p>
            <a:r>
              <a:rPr lang="it-IT" sz="2000" dirty="0" smtClean="0">
                <a:solidFill>
                  <a:srgbClr val="FF0000"/>
                </a:solidFill>
                <a:latin typeface="BlinkMacSystemFont"/>
              </a:rPr>
              <a:t>Anamnesi nutrizionale e stile di vita</a:t>
            </a:r>
          </a:p>
          <a:p>
            <a:endParaRPr lang="it-IT" sz="2000" dirty="0">
              <a:solidFill>
                <a:srgbClr val="FF0000"/>
              </a:solidFill>
              <a:latin typeface="BlinkMacSystemFont"/>
            </a:endParaRPr>
          </a:p>
          <a:p>
            <a:endParaRPr lang="it-IT" sz="2000" dirty="0">
              <a:latin typeface="BlinkMacSystemFont"/>
            </a:endParaRPr>
          </a:p>
        </p:txBody>
      </p:sp>
      <p:sp>
        <p:nvSpPr>
          <p:cNvPr id="9" name="CasellaDiTesto 8"/>
          <p:cNvSpPr txBox="1"/>
          <p:nvPr/>
        </p:nvSpPr>
        <p:spPr>
          <a:xfrm>
            <a:off x="545284" y="2240239"/>
            <a:ext cx="8060861" cy="2923877"/>
          </a:xfrm>
          <a:prstGeom prst="rect">
            <a:avLst/>
          </a:prstGeom>
          <a:noFill/>
        </p:spPr>
        <p:txBody>
          <a:bodyPr wrap="none" rtlCol="0">
            <a:spAutoFit/>
          </a:bodyPr>
          <a:lstStyle/>
          <a:p>
            <a:pPr marL="285750" indent="-285750">
              <a:buFont typeface="Wingdings" panose="05000000000000000000" pitchFamily="2" charset="2"/>
              <a:buChar char="ü"/>
            </a:pPr>
            <a:r>
              <a:rPr lang="it-IT" dirty="0" smtClean="0">
                <a:latin typeface="BlinkMacSystemFont"/>
              </a:rPr>
              <a:t>Individuare e correggere un’alimentazione che potenzi l’effetto del reflusso</a:t>
            </a:r>
          </a:p>
          <a:p>
            <a:endParaRPr lang="it-IT" dirty="0">
              <a:latin typeface="BlinkMacSystemFont"/>
            </a:endParaRPr>
          </a:p>
          <a:p>
            <a:pPr marL="285750" indent="-285750">
              <a:buFont typeface="Wingdings" panose="05000000000000000000" pitchFamily="2" charset="2"/>
              <a:buChar char="ü"/>
            </a:pPr>
            <a:r>
              <a:rPr lang="it-IT" dirty="0" smtClean="0">
                <a:latin typeface="BlinkMacSystemFont"/>
              </a:rPr>
              <a:t>Divieto assoluto di fumo e di alcolici </a:t>
            </a:r>
          </a:p>
          <a:p>
            <a:endParaRPr lang="it-IT" dirty="0">
              <a:latin typeface="BlinkMacSystemFont"/>
            </a:endParaRPr>
          </a:p>
          <a:p>
            <a:pPr marL="285750" indent="-285750">
              <a:buFont typeface="Wingdings" panose="05000000000000000000" pitchFamily="2" charset="2"/>
              <a:buChar char="ü"/>
            </a:pPr>
            <a:r>
              <a:rPr lang="it-IT" dirty="0" smtClean="0">
                <a:latin typeface="BlinkMacSystemFont"/>
              </a:rPr>
              <a:t>Eradicazione di </a:t>
            </a:r>
            <a:r>
              <a:rPr lang="it-IT" dirty="0" err="1" smtClean="0">
                <a:latin typeface="BlinkMacSystemFont"/>
              </a:rPr>
              <a:t>H.Pilory</a:t>
            </a:r>
            <a:endParaRPr lang="it-IT" dirty="0" smtClean="0">
              <a:latin typeface="BlinkMacSystemFont"/>
            </a:endParaRPr>
          </a:p>
          <a:p>
            <a:endParaRPr lang="it-IT" dirty="0">
              <a:latin typeface="BlinkMacSystemFont"/>
            </a:endParaRPr>
          </a:p>
          <a:p>
            <a:r>
              <a:rPr lang="it-IT" sz="2000" dirty="0" smtClean="0">
                <a:solidFill>
                  <a:srgbClr val="FF0000"/>
                </a:solidFill>
                <a:latin typeface="BlinkMacSystemFont"/>
              </a:rPr>
              <a:t>Iniziare con un trattamento medico</a:t>
            </a:r>
          </a:p>
          <a:p>
            <a:endParaRPr lang="it-IT" sz="2000" dirty="0">
              <a:latin typeface="BlinkMacSystemFont"/>
            </a:endParaRPr>
          </a:p>
          <a:p>
            <a:pPr marL="285750" indent="-285750">
              <a:buFont typeface="Wingdings" panose="05000000000000000000" pitchFamily="2" charset="2"/>
              <a:buChar char="ü"/>
            </a:pPr>
            <a:r>
              <a:rPr lang="it-IT" dirty="0" smtClean="0">
                <a:latin typeface="BlinkMacSystemFont"/>
              </a:rPr>
              <a:t>PPI a dosaggio pieno – </a:t>
            </a:r>
            <a:r>
              <a:rPr lang="it-IT" dirty="0" err="1" smtClean="0">
                <a:latin typeface="BlinkMacSystemFont"/>
              </a:rPr>
              <a:t>sucralfato</a:t>
            </a:r>
            <a:r>
              <a:rPr lang="it-IT" dirty="0" smtClean="0">
                <a:latin typeface="BlinkMacSystemFont"/>
              </a:rPr>
              <a:t> - </a:t>
            </a:r>
            <a:r>
              <a:rPr lang="it-IT" dirty="0" err="1" smtClean="0">
                <a:latin typeface="BlinkMacSystemFont"/>
              </a:rPr>
              <a:t>magaldrato</a:t>
            </a:r>
            <a:endParaRPr lang="it-IT" dirty="0" smtClean="0">
              <a:latin typeface="BlinkMacSystemFont"/>
            </a:endParaRPr>
          </a:p>
          <a:p>
            <a:endParaRPr lang="it-IT" dirty="0">
              <a:latin typeface="BlinkMacSystemFont"/>
            </a:endParaRPr>
          </a:p>
        </p:txBody>
      </p:sp>
    </p:spTree>
    <p:extLst>
      <p:ext uri="{BB962C8B-B14F-4D97-AF65-F5344CB8AC3E}">
        <p14:creationId xmlns:p14="http://schemas.microsoft.com/office/powerpoint/2010/main" val="1879047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705298" y="637643"/>
            <a:ext cx="4071756" cy="461665"/>
          </a:xfrm>
          <a:prstGeom prst="rect">
            <a:avLst/>
          </a:prstGeom>
          <a:noFill/>
        </p:spPr>
        <p:txBody>
          <a:bodyPr wrap="none" rtlCol="0">
            <a:spAutoFit/>
          </a:bodyPr>
          <a:lstStyle/>
          <a:p>
            <a:r>
              <a:rPr lang="it-IT" sz="2400" b="1" dirty="0" smtClean="0">
                <a:solidFill>
                  <a:srgbClr val="FF0000"/>
                </a:solidFill>
                <a:latin typeface="BlinkMacSystemFont"/>
              </a:rPr>
              <a:t>CHIRURGIA DI REVISIONE</a:t>
            </a:r>
            <a:endParaRPr lang="it-IT" sz="2400" b="1" dirty="0">
              <a:solidFill>
                <a:srgbClr val="FF0000"/>
              </a:solidFill>
              <a:latin typeface="BlinkMacSystemFont"/>
            </a:endParaRPr>
          </a:p>
        </p:txBody>
      </p:sp>
      <p:sp>
        <p:nvSpPr>
          <p:cNvPr id="7" name="CasellaDiTesto 6"/>
          <p:cNvSpPr txBox="1"/>
          <p:nvPr/>
        </p:nvSpPr>
        <p:spPr>
          <a:xfrm>
            <a:off x="609600" y="1663337"/>
            <a:ext cx="3265638" cy="1200329"/>
          </a:xfrm>
          <a:prstGeom prst="rect">
            <a:avLst/>
          </a:prstGeom>
          <a:noFill/>
        </p:spPr>
        <p:txBody>
          <a:bodyPr wrap="none" rtlCol="0">
            <a:spAutoFit/>
          </a:bodyPr>
          <a:lstStyle/>
          <a:p>
            <a:r>
              <a:rPr lang="it-IT" sz="2400" dirty="0" smtClean="0">
                <a:solidFill>
                  <a:srgbClr val="FF0000"/>
                </a:solidFill>
                <a:latin typeface="BlinkMacSystemFont"/>
              </a:rPr>
              <a:t>Anastomosi sec </a:t>
            </a:r>
            <a:r>
              <a:rPr lang="it-IT" sz="2400" dirty="0" err="1" smtClean="0">
                <a:solidFill>
                  <a:srgbClr val="FF0000"/>
                </a:solidFill>
                <a:latin typeface="BlinkMacSystemFont"/>
              </a:rPr>
              <a:t>Braun</a:t>
            </a:r>
            <a:endParaRPr lang="it-IT" sz="2400" dirty="0" smtClean="0">
              <a:solidFill>
                <a:srgbClr val="FF0000"/>
              </a:solidFill>
              <a:latin typeface="BlinkMacSystemFont"/>
            </a:endParaRPr>
          </a:p>
          <a:p>
            <a:endParaRPr lang="it-IT" sz="2400" dirty="0"/>
          </a:p>
          <a:p>
            <a:endParaRPr lang="it-IT" sz="2400" dirty="0"/>
          </a:p>
        </p:txBody>
      </p:sp>
      <p:pic>
        <p:nvPicPr>
          <p:cNvPr id="8" name="Immagine 7"/>
          <p:cNvPicPr>
            <a:picLocks noChangeAspect="1"/>
          </p:cNvPicPr>
          <p:nvPr/>
        </p:nvPicPr>
        <p:blipFill>
          <a:blip r:embed="rId2"/>
          <a:stretch>
            <a:fillRect/>
          </a:stretch>
        </p:blipFill>
        <p:spPr>
          <a:xfrm>
            <a:off x="6942217" y="1901905"/>
            <a:ext cx="3699647" cy="3053272"/>
          </a:xfrm>
          <a:prstGeom prst="rect">
            <a:avLst/>
          </a:prstGeom>
        </p:spPr>
      </p:pic>
      <p:sp>
        <p:nvSpPr>
          <p:cNvPr id="10" name="CasellaDiTesto 9"/>
          <p:cNvSpPr txBox="1"/>
          <p:nvPr/>
        </p:nvSpPr>
        <p:spPr>
          <a:xfrm>
            <a:off x="444137" y="2412924"/>
            <a:ext cx="5740867" cy="1015663"/>
          </a:xfrm>
          <a:prstGeom prst="rect">
            <a:avLst/>
          </a:prstGeom>
          <a:noFill/>
        </p:spPr>
        <p:txBody>
          <a:bodyPr wrap="none" rtlCol="0">
            <a:spAutoFit/>
          </a:bodyPr>
          <a:lstStyle/>
          <a:p>
            <a:pPr marL="342900" indent="-342900">
              <a:buFont typeface="Wingdings" panose="05000000000000000000" pitchFamily="2" charset="2"/>
              <a:buChar char="ü"/>
            </a:pPr>
            <a:r>
              <a:rPr lang="it-IT" sz="2000" dirty="0" smtClean="0">
                <a:latin typeface="BlinkMacSystemFont"/>
              </a:rPr>
              <a:t>Può essere efficace in una buona percentuale</a:t>
            </a:r>
          </a:p>
          <a:p>
            <a:pPr marL="342900" indent="-342900">
              <a:buFont typeface="Wingdings" panose="05000000000000000000" pitchFamily="2" charset="2"/>
              <a:buChar char="ü"/>
            </a:pPr>
            <a:endParaRPr lang="it-IT" sz="2000" dirty="0">
              <a:latin typeface="BlinkMacSystemFont"/>
            </a:endParaRPr>
          </a:p>
          <a:p>
            <a:pPr marL="342900" indent="-342900">
              <a:buFont typeface="Wingdings" panose="05000000000000000000" pitchFamily="2" charset="2"/>
              <a:buChar char="ü"/>
            </a:pPr>
            <a:r>
              <a:rPr lang="it-IT" sz="2000" dirty="0" smtClean="0">
                <a:latin typeface="BlinkMacSystemFont"/>
              </a:rPr>
              <a:t>A non meno di 50 cm dalla GEA</a:t>
            </a:r>
            <a:endParaRPr lang="it-IT" sz="2000" dirty="0">
              <a:latin typeface="BlinkMacSystemFont"/>
            </a:endParaRPr>
          </a:p>
        </p:txBody>
      </p:sp>
      <p:sp>
        <p:nvSpPr>
          <p:cNvPr id="11" name="CasellaDiTesto 10"/>
          <p:cNvSpPr txBox="1"/>
          <p:nvPr/>
        </p:nvSpPr>
        <p:spPr>
          <a:xfrm>
            <a:off x="2020389" y="4955177"/>
            <a:ext cx="1056700" cy="461665"/>
          </a:xfrm>
          <a:prstGeom prst="rect">
            <a:avLst/>
          </a:prstGeom>
          <a:noFill/>
        </p:spPr>
        <p:txBody>
          <a:bodyPr wrap="none" rtlCol="0">
            <a:spAutoFit/>
          </a:bodyPr>
          <a:lstStyle/>
          <a:p>
            <a:r>
              <a:rPr lang="it-IT" sz="2400" b="1" i="1" dirty="0" smtClean="0">
                <a:solidFill>
                  <a:srgbClr val="FF0000"/>
                </a:solidFill>
                <a:latin typeface="BlinkMacSystemFont"/>
              </a:rPr>
              <a:t>MA….</a:t>
            </a:r>
            <a:endParaRPr lang="it-IT" sz="2400" b="1" i="1" dirty="0">
              <a:solidFill>
                <a:srgbClr val="FF0000"/>
              </a:solidFill>
              <a:latin typeface="BlinkMacSystemFont"/>
            </a:endParaRPr>
          </a:p>
        </p:txBody>
      </p:sp>
    </p:spTree>
    <p:extLst>
      <p:ext uri="{BB962C8B-B14F-4D97-AF65-F5344CB8AC3E}">
        <p14:creationId xmlns:p14="http://schemas.microsoft.com/office/powerpoint/2010/main" val="311104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044590" y="344933"/>
            <a:ext cx="5963482" cy="2057687"/>
          </a:xfrm>
          <a:prstGeom prst="rect">
            <a:avLst/>
          </a:prstGeom>
        </p:spPr>
      </p:pic>
      <p:sp>
        <p:nvSpPr>
          <p:cNvPr id="3" name="Rettangolo 2"/>
          <p:cNvSpPr/>
          <p:nvPr/>
        </p:nvSpPr>
        <p:spPr>
          <a:xfrm>
            <a:off x="731520" y="2967335"/>
            <a:ext cx="10511246" cy="707886"/>
          </a:xfrm>
          <a:prstGeom prst="rect">
            <a:avLst/>
          </a:prstGeom>
        </p:spPr>
        <p:txBody>
          <a:bodyPr wrap="square">
            <a:spAutoFit/>
          </a:bodyPr>
          <a:lstStyle/>
          <a:p>
            <a:r>
              <a:rPr lang="en-US" sz="2000" dirty="0">
                <a:solidFill>
                  <a:srgbClr val="FF0000"/>
                </a:solidFill>
                <a:latin typeface="BlinkMacSystemFont"/>
              </a:rPr>
              <a:t> </a:t>
            </a:r>
            <a:r>
              <a:rPr lang="en-US" sz="2000" i="1" dirty="0" smtClean="0">
                <a:solidFill>
                  <a:srgbClr val="FF0000"/>
                </a:solidFill>
                <a:latin typeface="Times New Roman" panose="02020603050405020304" pitchFamily="18" charset="0"/>
                <a:cs typeface="Times New Roman" panose="02020603050405020304" pitchFamily="18" charset="0"/>
              </a:rPr>
              <a:t>”</a:t>
            </a:r>
            <a:r>
              <a:rPr lang="en-US" sz="2000" i="1" dirty="0" smtClean="0">
                <a:solidFill>
                  <a:srgbClr val="FF0000"/>
                </a:solidFill>
                <a:latin typeface="BlinkMacSystemFont"/>
              </a:rPr>
              <a:t>…..6 </a:t>
            </a:r>
            <a:r>
              <a:rPr lang="en-US" sz="2000" i="1" dirty="0">
                <a:solidFill>
                  <a:srgbClr val="FF0000"/>
                </a:solidFill>
                <a:latin typeface="BlinkMacSystemFont"/>
              </a:rPr>
              <a:t>patients out of the 26 patients who underwent Braun procedure needed conversion to RYGB because of non-resolution of </a:t>
            </a:r>
            <a:r>
              <a:rPr lang="en-US" sz="2000" i="1" dirty="0" smtClean="0">
                <a:solidFill>
                  <a:srgbClr val="FF0000"/>
                </a:solidFill>
                <a:latin typeface="BlinkMacSystemFont"/>
              </a:rPr>
              <a:t>symptoms </a:t>
            </a:r>
            <a:r>
              <a:rPr lang="en-US" sz="2000" dirty="0" smtClean="0">
                <a:solidFill>
                  <a:srgbClr val="FF0000"/>
                </a:solidFill>
                <a:latin typeface="BlinkMacSystemFont"/>
              </a:rPr>
              <a:t>“</a:t>
            </a:r>
            <a:endParaRPr lang="it-IT" sz="2000" dirty="0">
              <a:solidFill>
                <a:srgbClr val="FF0000"/>
              </a:solidFill>
              <a:latin typeface="BlinkMacSystemFont"/>
            </a:endParaRPr>
          </a:p>
        </p:txBody>
      </p:sp>
    </p:spTree>
    <p:extLst>
      <p:ext uri="{BB962C8B-B14F-4D97-AF65-F5344CB8AC3E}">
        <p14:creationId xmlns:p14="http://schemas.microsoft.com/office/powerpoint/2010/main" val="3178739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3.xml><?xml version="1.0" encoding="utf-8"?>
<ds:datastoreItem xmlns:ds="http://schemas.openxmlformats.org/officeDocument/2006/customXml" ds:itemID="{A4E879E6-8FFE-4154-8F2A-F7518B89B376}">
  <ds:schemaRefs>
    <ds:schemaRef ds:uri="http://purl.org/dc/dcmitype/"/>
    <ds:schemaRef ds:uri="http://purl.org/dc/elements/1.1/"/>
    <ds:schemaRef ds:uri="http://schemas.microsoft.com/office/2006/metadata/properties"/>
    <ds:schemaRef ds:uri="http://schemas.microsoft.com/office/infopath/2007/PartnerControls"/>
    <ds:schemaRef ds:uri="http://schemas.microsoft.com/office/2006/documentManagement/types"/>
    <ds:schemaRef ds:uri="71af3243-3dd4-4a8d-8c0d-dd76da1f02a5"/>
    <ds:schemaRef ds:uri="http://www.w3.org/XML/1998/namespace"/>
    <ds:schemaRef ds:uri="http://schemas.openxmlformats.org/package/2006/metadata/core-properties"/>
    <ds:schemaRef ds:uri="16c05727-aa75-4e4a-9b5f-8a80a1165891"/>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3396</TotalTime>
  <Words>408</Words>
  <Application>Microsoft Office PowerPoint</Application>
  <PresentationFormat>Widescreen</PresentationFormat>
  <Paragraphs>49</Paragraphs>
  <Slides>12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Arial</vt:lpstr>
      <vt:lpstr>BlinkMacSystemFont</vt:lpstr>
      <vt:lpstr>Calibri</vt:lpstr>
      <vt:lpstr>Cambria</vt:lpstr>
      <vt:lpstr>Times New Roman</vt:lpstr>
      <vt:lpstr>Wingdings</vt:lpstr>
      <vt:lpstr>RetrospectVTI</vt:lpstr>
      <vt:lpstr>Gestione del reflusso biliare e strategie di revisione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35167</cp:lastModifiedBy>
  <cp:revision>47</cp:revision>
  <dcterms:created xsi:type="dcterms:W3CDTF">2022-02-27T17:36:31Z</dcterms:created>
  <dcterms:modified xsi:type="dcterms:W3CDTF">2025-10-23T11:27:37Z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